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5" r:id="rId3"/>
    <p:sldId id="296" r:id="rId4"/>
    <p:sldId id="298" r:id="rId5"/>
    <p:sldId id="303" r:id="rId6"/>
    <p:sldId id="304" r:id="rId7"/>
    <p:sldId id="297" r:id="rId8"/>
    <p:sldId id="299" r:id="rId9"/>
    <p:sldId id="300" r:id="rId10"/>
    <p:sldId id="301" r:id="rId11"/>
    <p:sldId id="302" r:id="rId12"/>
    <p:sldId id="305" r:id="rId13"/>
    <p:sldId id="306" r:id="rId14"/>
    <p:sldId id="276" r:id="rId15"/>
    <p:sldId id="278" r:id="rId16"/>
    <p:sldId id="279" r:id="rId17"/>
    <p:sldId id="311" r:id="rId18"/>
    <p:sldId id="312" r:id="rId19"/>
    <p:sldId id="313" r:id="rId20"/>
    <p:sldId id="310" r:id="rId21"/>
    <p:sldId id="314" r:id="rId22"/>
  </p:sldIdLst>
  <p:sldSz cx="9144000" cy="6858000" type="screen4x3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20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0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42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22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60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15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5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7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40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7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60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02C4-5810-45C0-8CB9-05CDC9B02976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0BE9-C149-4543-8B23-15363C6189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69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1" r="2277"/>
          <a:stretch/>
        </p:blipFill>
        <p:spPr>
          <a:xfrm>
            <a:off x="177957" y="3428999"/>
            <a:ext cx="8821756" cy="34309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r="814" b="54146"/>
          <a:stretch/>
        </p:blipFill>
        <p:spPr>
          <a:xfrm>
            <a:off x="1043608" y="0"/>
            <a:ext cx="6725281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8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0" t="38208" r="25214" b="23585"/>
          <a:stretch/>
        </p:blipFill>
        <p:spPr bwMode="auto">
          <a:xfrm>
            <a:off x="-1" y="0"/>
            <a:ext cx="9032943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55168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8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33727" r="24418" b="23584"/>
          <a:stretch/>
        </p:blipFill>
        <p:spPr bwMode="auto">
          <a:xfrm>
            <a:off x="-22099" y="35459"/>
            <a:ext cx="916609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6" y="5320864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7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41632"/>
              </p:ext>
            </p:extLst>
          </p:nvPr>
        </p:nvGraphicFramePr>
        <p:xfrm>
          <a:off x="0" y="260648"/>
          <a:ext cx="9143999" cy="6268335"/>
        </p:xfrm>
        <a:graphic>
          <a:graphicData uri="http://schemas.openxmlformats.org/drawingml/2006/table">
            <a:tbl>
              <a:tblPr/>
              <a:tblGrid>
                <a:gridCol w="2587317"/>
                <a:gridCol w="6556682"/>
              </a:tblGrid>
              <a:tr h="61286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PRAZO </a:t>
                      </a:r>
                      <a:endParaRPr lang="pt-BR" sz="4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AÇÃO</a:t>
                      </a:r>
                      <a:endParaRPr lang="pt-BR" sz="440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14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11/04/2019 </a:t>
                      </a:r>
                      <a:endParaRPr lang="pt-BR" sz="5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Lançamento da Maratona de Negócios 19.1 – Palestra temática  AUGUSTO AIELO “ SEJA RARO” com inscrições pelo https://www.sympla.com.br/palestra-seja-raro-na-unifaj---acao-voe-ibm-e-ciee__495434</a:t>
                      </a:r>
                      <a:endParaRPr lang="pt-BR" sz="44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Apresentação do Problema</a:t>
                      </a:r>
                      <a:endParaRPr lang="pt-BR" sz="4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12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11/04/2019 até 17/04 2019</a:t>
                      </a:r>
                      <a:endParaRPr lang="pt-BR" sz="5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Plantão Tira dúvidas no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Coworking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 Time Escola de Negócios) Plantão Monte Sua Equipe  e Plantão 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Professores Orientadores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</a:t>
                      </a:r>
                      <a:endParaRPr lang="pt-BR" sz="4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94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18/04/2019 às 23 horas </a:t>
                      </a:r>
                      <a:endParaRPr lang="pt-BR" sz="5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LIMITE Para Postagem do Trabalho no Google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https://docs.google.com/forms/d/e/1FAIpQLSeBNz0mAz7sbqJXSMvHtra_YRoemARN6yz3uDvCHmMpIUJz4g/viewform</a:t>
                      </a:r>
                      <a:endParaRPr lang="pt-BR" sz="44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Limite para Postagem do Trabalho no Portal Santander</a:t>
                      </a:r>
                      <a:endParaRPr lang="pt-BR" sz="5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1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11, 15,17/4/2019</a:t>
                      </a:r>
                      <a:endParaRPr lang="pt-BR" sz="5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Plantão PROIDEIA Prof. Vinicius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para cadastramento Projeto Santander</a:t>
                      </a:r>
                      <a:endParaRPr lang="pt-BR" sz="4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1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18.04/2019 as 23:00</a:t>
                      </a:r>
                      <a:endParaRPr lang="pt-BR" sz="5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Cadastramento do Trabalho no Proideia</a:t>
                      </a:r>
                      <a:endParaRPr lang="pt-BR" sz="440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12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10/05/2019 </a:t>
                      </a:r>
                      <a:endParaRPr lang="pt-BR" sz="5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Divulgação dos 10 Trabalhos Finalistas que apresentarão em data e local  a serem definidos na Segunda quinzena de Maio.</a:t>
                      </a:r>
                      <a:endParaRPr lang="pt-BR" sz="4400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25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0377" r="36087" b="6250"/>
          <a:stretch/>
        </p:blipFill>
        <p:spPr bwMode="auto">
          <a:xfrm>
            <a:off x="0" y="0"/>
            <a:ext cx="66542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6" y="5320864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0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/>
          <a:lstStyle/>
          <a:p>
            <a:r>
              <a:rPr lang="pt-BR" dirty="0" smtClean="0"/>
              <a:t>Quais as perguntas?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/>
              <a:t>a) Qual é o problema apresentado (contextualizar 140 caracteres?</a:t>
            </a:r>
          </a:p>
          <a:p>
            <a:pPr marL="0" indent="0">
              <a:buNone/>
            </a:pPr>
            <a:r>
              <a:rPr lang="pt-BR" sz="1600" dirty="0"/>
              <a:t>b) De quem é o problema?</a:t>
            </a:r>
          </a:p>
          <a:p>
            <a:pPr marL="0" indent="0">
              <a:buNone/>
            </a:pPr>
            <a:r>
              <a:rPr lang="pt-BR" sz="1600" dirty="0"/>
              <a:t>B.1) Informações do cliente.</a:t>
            </a:r>
          </a:p>
          <a:p>
            <a:pPr marL="0" indent="0">
              <a:buNone/>
            </a:pPr>
            <a:r>
              <a:rPr lang="pt-BR" sz="1600" dirty="0"/>
              <a:t>B.2) Dados do público alvo.</a:t>
            </a:r>
          </a:p>
          <a:p>
            <a:pPr marL="0" indent="0">
              <a:buNone/>
            </a:pPr>
            <a:r>
              <a:rPr lang="pt-BR" sz="1600" dirty="0"/>
              <a:t>B3) Cenário Contexto Organizacional.</a:t>
            </a:r>
          </a:p>
          <a:p>
            <a:pPr marL="0" indent="0">
              <a:buNone/>
            </a:pP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c) Quais são as propostas que já existem no mercado para solucionar esse problema?</a:t>
            </a:r>
          </a:p>
          <a:p>
            <a:pPr marL="0" indent="0">
              <a:buNone/>
            </a:pPr>
            <a:r>
              <a:rPr lang="pt-BR" sz="1600" dirty="0"/>
              <a:t>Apresente referências.</a:t>
            </a:r>
          </a:p>
          <a:p>
            <a:pPr marL="0" indent="0">
              <a:buNone/>
            </a:pPr>
            <a:r>
              <a:rPr lang="pt-BR" sz="1600" dirty="0"/>
              <a:t>d) Qual é a solução proposta por sua equipe?</a:t>
            </a:r>
          </a:p>
          <a:p>
            <a:pPr marL="0" indent="0">
              <a:buNone/>
            </a:pP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d.1)Política para o Programa  (investir na criação de uma política de incentivo  eficiente é uma questão estratégica para toda e qualquer organização que deseja manter os níveis de competitividade e sustentabilidade no mercado.) </a:t>
            </a:r>
          </a:p>
          <a:p>
            <a:pPr marL="0" indent="0">
              <a:buNone/>
            </a:pPr>
            <a:r>
              <a:rPr lang="pt-BR" sz="1600" dirty="0"/>
              <a:t>d.2) Ferramentas de controle</a:t>
            </a:r>
          </a:p>
          <a:p>
            <a:pPr marL="0" indent="0">
              <a:buNone/>
            </a:pPr>
            <a:r>
              <a:rPr lang="pt-BR" sz="1600" dirty="0"/>
              <a:t>d.3) Estratégia de Engajamento pela Comunicação</a:t>
            </a:r>
          </a:p>
          <a:p>
            <a:pPr marL="0" indent="0">
              <a:buNone/>
            </a:pPr>
            <a:r>
              <a:rPr lang="pt-BR" sz="1600" dirty="0"/>
              <a:t>e) Qual o nome da ideia/programa?</a:t>
            </a:r>
          </a:p>
          <a:p>
            <a:pPr marL="0" indent="0">
              <a:buNone/>
            </a:pPr>
            <a:r>
              <a:rPr lang="pt-BR" sz="1600" dirty="0"/>
              <a:t>f) Quais os setores que sua solução pode ser aplicado? (Indústria, comércio,...)</a:t>
            </a:r>
          </a:p>
          <a:p>
            <a:pPr marL="0" indent="0">
              <a:buNone/>
            </a:pPr>
            <a:r>
              <a:rPr lang="pt-BR" sz="1600" dirty="0"/>
              <a:t>g) Qual o tamanho deste mercado ?</a:t>
            </a:r>
          </a:p>
          <a:p>
            <a:pPr marL="0" indent="0">
              <a:buNone/>
            </a:pPr>
            <a:r>
              <a:rPr lang="pt-BR" sz="1600" dirty="0"/>
              <a:t>h) Qual a Persona* beneficiada e seu segmento de mercado? </a:t>
            </a:r>
          </a:p>
          <a:p>
            <a:pPr marL="0" indent="0">
              <a:buNone/>
            </a:pPr>
            <a:r>
              <a:rPr lang="pt-BR" sz="1600" dirty="0"/>
              <a:t>i) Quais seriam os gargalos de sua proposta?</a:t>
            </a:r>
          </a:p>
          <a:p>
            <a:pPr marL="0" indent="0">
              <a:buNone/>
            </a:pPr>
            <a:r>
              <a:rPr lang="pt-BR" sz="1600" dirty="0"/>
              <a:t>j) Considerando um orçamento de R$200.000,00 anuais em Prêmios, estruture o ROI de sua proposta. A Equipe deve indicar o valor para viabilidade do projeto ( para organizar/viabilizar o programa).</a:t>
            </a:r>
          </a:p>
          <a:p>
            <a:pPr marL="0" indent="0">
              <a:buNone/>
            </a:pP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426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Participa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Obrigatório para:</a:t>
            </a:r>
          </a:p>
          <a:p>
            <a:pPr marL="0" indent="0">
              <a:buNone/>
            </a:pPr>
            <a:r>
              <a:rPr lang="pt-BR" b="1" dirty="0" smtClean="0"/>
              <a:t>ADM </a:t>
            </a:r>
          </a:p>
          <a:p>
            <a:pPr marL="0" indent="0">
              <a:buNone/>
            </a:pPr>
            <a:r>
              <a:rPr lang="pt-BR" dirty="0" smtClean="0"/>
              <a:t>Terceiro e Quinto (Primeiros deverão ser  Convidados)</a:t>
            </a:r>
          </a:p>
          <a:p>
            <a:pPr marL="0" indent="0">
              <a:buNone/>
            </a:pPr>
            <a:r>
              <a:rPr lang="pt-BR" b="1" dirty="0" smtClean="0"/>
              <a:t>Contábeis</a:t>
            </a:r>
          </a:p>
          <a:p>
            <a:pPr marL="0" indent="0">
              <a:buNone/>
            </a:pPr>
            <a:r>
              <a:rPr lang="pt-BR" dirty="0" smtClean="0"/>
              <a:t>Terceiro e Quinto</a:t>
            </a:r>
          </a:p>
          <a:p>
            <a:pPr marL="0" indent="0">
              <a:buNone/>
            </a:pPr>
            <a:r>
              <a:rPr lang="pt-BR" b="1" dirty="0" smtClean="0"/>
              <a:t>Marketing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Todos</a:t>
            </a:r>
          </a:p>
          <a:p>
            <a:pPr marL="0" indent="0">
              <a:buNone/>
            </a:pPr>
            <a:r>
              <a:rPr lang="pt-BR" b="1" dirty="0" smtClean="0"/>
              <a:t>Logística</a:t>
            </a:r>
          </a:p>
          <a:p>
            <a:pPr marL="0" indent="0">
              <a:buNone/>
            </a:pPr>
            <a:r>
              <a:rPr lang="pt-BR" dirty="0" smtClean="0"/>
              <a:t>Todos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*</a:t>
            </a:r>
            <a:r>
              <a:rPr lang="pt-BR" sz="2800" b="1" dirty="0" smtClean="0"/>
              <a:t>Aberto também para qualquer aluno do Campus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6" y="5320864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valida o Desafio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Trabalhos com nota </a:t>
            </a:r>
            <a:r>
              <a:rPr lang="pt-BR" sz="4000" b="1" dirty="0" smtClean="0"/>
              <a:t>acima de 6</a:t>
            </a:r>
          </a:p>
          <a:p>
            <a:r>
              <a:rPr lang="pt-BR" dirty="0" smtClean="0"/>
              <a:t>Integração profissional destes semestres</a:t>
            </a:r>
          </a:p>
          <a:p>
            <a:r>
              <a:rPr lang="pt-BR" dirty="0" smtClean="0"/>
              <a:t>20 horas complementares</a:t>
            </a:r>
          </a:p>
          <a:p>
            <a:pPr marL="0" indent="0">
              <a:buNone/>
            </a:pPr>
            <a:r>
              <a:rPr lang="pt-BR" dirty="0" smtClean="0"/>
              <a:t> + 10 Trabalhos Finalistas</a:t>
            </a:r>
          </a:p>
          <a:p>
            <a:pPr marL="0" indent="0">
              <a:buNone/>
            </a:pPr>
            <a:r>
              <a:rPr lang="pt-BR" sz="4000" b="1" dirty="0" smtClean="0"/>
              <a:t>Não entrega, reprova na Integração!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6" y="5320864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sultado de imagem para cade meu prem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Resultado de imagem para cade meu prem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Resultado de imagem para cade meu prem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cade meu prem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1" r="2277"/>
          <a:stretch/>
        </p:blipFill>
        <p:spPr>
          <a:xfrm>
            <a:off x="0" y="0"/>
            <a:ext cx="9036496" cy="3514509"/>
          </a:xfrm>
          <a:prstGeom prst="rect">
            <a:avLst/>
          </a:prstGeom>
        </p:spPr>
      </p:pic>
      <p:sp>
        <p:nvSpPr>
          <p:cNvPr id="6" name="AutoShape 13" descr="Resultado de imagem para santander universidad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618250" y="3950935"/>
            <a:ext cx="4222118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Café Com CEO</a:t>
            </a:r>
            <a:endParaRPr lang="pt-B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Veja regulamento</a:t>
            </a:r>
            <a:endParaRPr lang="pt-B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Resultado de imagem para compasso U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646123" cy="15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sultado de imagem para cade meu prem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Resultado de imagem para cade meu prem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Resultado de imagem para cade meu prem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cade meu prem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1" r="2277"/>
          <a:stretch/>
        </p:blipFill>
        <p:spPr>
          <a:xfrm>
            <a:off x="0" y="0"/>
            <a:ext cx="9036496" cy="3514509"/>
          </a:xfrm>
          <a:prstGeom prst="rect">
            <a:avLst/>
          </a:prstGeom>
        </p:spPr>
      </p:pic>
      <p:sp>
        <p:nvSpPr>
          <p:cNvPr id="6" name="AutoShape 13" descr="Resultado de imagem para santander universidad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923928" y="3950935"/>
            <a:ext cx="475271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Vales Compras! </a:t>
            </a:r>
          </a:p>
          <a:p>
            <a:pPr algn="ctr"/>
            <a:r>
              <a:rPr lang="pt-B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Veja regulamento</a:t>
            </a:r>
            <a:endParaRPr lang="pt-B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 descr="Resultado de imagem para ACI jaguariu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2" y="4221088"/>
            <a:ext cx="26289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sultado de imagem para cade meu prem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Resultado de imagem para cade meu prem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Resultado de imagem para cade meu prem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cade meu prem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1" r="2277"/>
          <a:stretch/>
        </p:blipFill>
        <p:spPr>
          <a:xfrm>
            <a:off x="0" y="0"/>
            <a:ext cx="9036496" cy="3514509"/>
          </a:xfrm>
          <a:prstGeom prst="rect">
            <a:avLst/>
          </a:prstGeom>
        </p:spPr>
      </p:pic>
      <p:sp>
        <p:nvSpPr>
          <p:cNvPr id="6" name="AutoShape 13" descr="Resultado de imagem para santander universidad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572139" y="3514546"/>
            <a:ext cx="5456301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Avaliações </a:t>
            </a:r>
          </a:p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Perfil </a:t>
            </a:r>
          </a:p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Comportamental! </a:t>
            </a:r>
          </a:p>
          <a:p>
            <a:pPr algn="ctr"/>
            <a:r>
              <a:rPr lang="pt-B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Veja regulamento</a:t>
            </a:r>
            <a:endParaRPr lang="pt-B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2" t="93669" r="6812" b="1836"/>
          <a:stretch/>
        </p:blipFill>
        <p:spPr>
          <a:xfrm>
            <a:off x="-252536" y="3667133"/>
            <a:ext cx="3719323" cy="17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que vamos Fazer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51784" y="1268760"/>
            <a:ext cx="551270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/>
              <a:t>A)</a:t>
            </a:r>
            <a:r>
              <a:rPr lang="pt-BR" sz="4000" dirty="0"/>
              <a:t> </a:t>
            </a:r>
            <a:r>
              <a:rPr lang="pt-BR" sz="4000" dirty="0" smtClean="0"/>
              <a:t>Identificar o Problema</a:t>
            </a:r>
          </a:p>
          <a:p>
            <a:pPr marL="0" indent="0">
              <a:buNone/>
            </a:pPr>
            <a:r>
              <a:rPr lang="pt-BR" sz="4000" dirty="0" smtClean="0"/>
              <a:t>B) Propor Solução.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 smtClean="0"/>
              <a:t>Tempo </a:t>
            </a:r>
            <a:r>
              <a:rPr lang="pt-BR" sz="4000" dirty="0"/>
              <a:t>– de 11 a </a:t>
            </a:r>
            <a:r>
              <a:rPr lang="pt-BR" sz="4000" dirty="0" smtClean="0"/>
              <a:t>17 ABR</a:t>
            </a:r>
            <a:endParaRPr lang="pt-BR" sz="4000" dirty="0"/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2375" r="49290" b="54146"/>
          <a:stretch/>
        </p:blipFill>
        <p:spPr>
          <a:xfrm>
            <a:off x="0" y="0"/>
            <a:ext cx="3451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sultado de imagem para cade meu prem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Resultado de imagem para cade meu prem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Resultado de imagem para cade meu prem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cade meu prem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1" r="2277"/>
          <a:stretch/>
        </p:blipFill>
        <p:spPr>
          <a:xfrm>
            <a:off x="0" y="0"/>
            <a:ext cx="9036496" cy="3514509"/>
          </a:xfrm>
          <a:prstGeom prst="rect">
            <a:avLst/>
          </a:prstGeom>
        </p:spPr>
      </p:pic>
      <p:sp>
        <p:nvSpPr>
          <p:cNvPr id="6" name="AutoShape 13" descr="Resultado de imagem para santander universidad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6" y="414908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3" y="3523907"/>
            <a:ext cx="504894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Duas bolsas </a:t>
            </a:r>
          </a:p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estudos </a:t>
            </a:r>
          </a:p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R$ 3.600,00 cada</a:t>
            </a:r>
          </a:p>
          <a:p>
            <a:pPr algn="ctr"/>
            <a:r>
              <a:rPr lang="pt-B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Veja regulamento</a:t>
            </a:r>
            <a:endParaRPr lang="pt-B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9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3" y="-161926"/>
            <a:ext cx="7077075" cy="7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16698" r="21535" b="25224"/>
          <a:stretch/>
        </p:blipFill>
        <p:spPr bwMode="auto">
          <a:xfrm>
            <a:off x="-1" y="19832"/>
            <a:ext cx="9071371" cy="535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55168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2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16698" r="21535" b="25224"/>
          <a:stretch/>
        </p:blipFill>
        <p:spPr bwMode="auto">
          <a:xfrm>
            <a:off x="-1" y="21647"/>
            <a:ext cx="4312655" cy="25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07504" y="2420888"/>
            <a:ext cx="7695604" cy="31249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>
                <a:solidFill>
                  <a:schemeClr val="tx2"/>
                </a:solidFill>
              </a:rPr>
              <a:t>A Parceria Compasso, nos trouxe um Caso Real de um cliente.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tx2"/>
                </a:solidFill>
              </a:rPr>
              <a:t>Premissa</a:t>
            </a:r>
            <a:r>
              <a:rPr lang="pt-BR" dirty="0" smtClean="0">
                <a:solidFill>
                  <a:schemeClr val="tx2"/>
                </a:solidFill>
              </a:rPr>
              <a:t>: O nome do cliente não pode ser divulgado.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>
                <a:solidFill>
                  <a:schemeClr val="tx2"/>
                </a:solidFill>
              </a:rPr>
              <a:t>Passamos a chamar o Cliente de Parceiro ou Cia.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tx2"/>
                </a:solidFill>
              </a:rPr>
              <a:t>Objetivo:</a:t>
            </a:r>
            <a:r>
              <a:rPr lang="pt-BR" dirty="0" smtClean="0">
                <a:solidFill>
                  <a:schemeClr val="tx2"/>
                </a:solidFill>
              </a:rPr>
              <a:t> Criar uma Campanha de Incentivo para este Cliente.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4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55168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37264" r="24153" b="23821"/>
          <a:stretch/>
        </p:blipFill>
        <p:spPr bwMode="auto">
          <a:xfrm>
            <a:off x="30694" y="0"/>
            <a:ext cx="9139621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6" y="5320864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5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7" t="39387" r="37678" b="14858"/>
          <a:stretch/>
        </p:blipFill>
        <p:spPr bwMode="auto">
          <a:xfrm>
            <a:off x="86484" y="188640"/>
            <a:ext cx="617338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6" y="5320864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1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5148" r="24599" b="30756"/>
          <a:stretch/>
        </p:blipFill>
        <p:spPr bwMode="auto">
          <a:xfrm>
            <a:off x="45564" y="141510"/>
            <a:ext cx="9098435" cy="45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55168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3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t="32499" r="22809" b="21251"/>
          <a:stretch/>
        </p:blipFill>
        <p:spPr bwMode="auto">
          <a:xfrm>
            <a:off x="-518716" y="815226"/>
            <a:ext cx="9662715" cy="453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23113" y="292006"/>
            <a:ext cx="19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Categorias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55168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4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6" t="28066" r="25213" b="31368"/>
          <a:stretch/>
        </p:blipFill>
        <p:spPr bwMode="auto">
          <a:xfrm>
            <a:off x="0" y="0"/>
            <a:ext cx="9031184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m para escola de negocios unifa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55168"/>
            <a:ext cx="1400969" cy="13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20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273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Tema do Office</vt:lpstr>
      <vt:lpstr>PowerPoint Presentation</vt:lpstr>
      <vt:lpstr>O que vamos Fazer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Quais as perguntas? </vt:lpstr>
      <vt:lpstr>Quem Participa</vt:lpstr>
      <vt:lpstr>O que valida o Desafio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Rogerio Narciso Gomes</dc:creator>
  <cp:lastModifiedBy>Thanh Nhan</cp:lastModifiedBy>
  <cp:revision>19</cp:revision>
  <cp:lastPrinted>2018-08-27T20:32:33Z</cp:lastPrinted>
  <dcterms:created xsi:type="dcterms:W3CDTF">2018-08-27T20:23:19Z</dcterms:created>
  <dcterms:modified xsi:type="dcterms:W3CDTF">2019-04-15T21:01:19Z</dcterms:modified>
</cp:coreProperties>
</file>